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302" r:id="rId2"/>
    <p:sldId id="314" r:id="rId3"/>
    <p:sldId id="315" r:id="rId4"/>
    <p:sldId id="313" r:id="rId5"/>
    <p:sldId id="317" r:id="rId6"/>
  </p:sldIdLst>
  <p:sldSz cx="9144000" cy="6858000" type="screen4x3"/>
  <p:notesSz cx="6797675" cy="987425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8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4014" autoAdjust="0"/>
    <p:restoredTop sz="94660"/>
  </p:normalViewPr>
  <p:slideViewPr>
    <p:cSldViewPr>
      <p:cViewPr>
        <p:scale>
          <a:sx n="91" d="100"/>
          <a:sy n="91" d="100"/>
        </p:scale>
        <p:origin x="-7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168" y="-86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E4B2C-1043-41C7-B291-5CB310C61A3B}" type="datetimeFigureOut">
              <a:rPr lang="ru-RU" smtClean="0"/>
              <a:pPr/>
              <a:t>10.11.2016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3777D8-83D6-4594-846F-F448710AE25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7308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281CBCF7-AC10-4007-ABEF-FC89F98A8E68}" type="datetimeFigureOut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904C661-1440-4D1D-90E7-8821A39EFA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723903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89A7F-95AF-4697-9253-1A320BE1CB44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5F268-4483-4D5E-914E-1B0453B63A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54B7D-815F-42CD-89BC-959C19349C68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2D108-60C2-4056-89BD-231F8D94FA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1D87C-48FF-4A40-9B8B-271D5DFD7200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AF09A8-78DC-410A-BDD9-B50B6840E2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F1755-7E0A-4C3A-933B-2FFE1BC2272D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62F99-8FF3-4B15-AB43-9E04B26668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32DC2-744E-4D1A-AC05-E7FA8994F943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91A80-7F35-46CE-AEFD-5ECBDCE187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B751E-CC21-49AC-A3F5-02F15F34C56C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F5449-CD04-4BE4-BED6-E8DE0E4D9D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E6CEC-9C61-4BAB-BC6B-23E78624F05B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D62AF1-270F-4772-A9BD-CDE9A99D27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1B597-2AEA-4B92-85A6-D1A1059106A0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16CD90-E74C-4485-9A79-8D95FE43F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A3060-731B-48A0-A411-A069AD1BFB1B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3A7296-58EF-4E79-AC28-A8ABA7ED7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E94C4-EEC2-495C-BE00-0BA59FB8F4DF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43B48-8E55-4890-BBA4-A419165497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08870-4113-4643-8BA0-EA06971BF387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AD001-BE24-4E4E-BF7A-B7E07855DF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DBB36-008C-4A1F-827D-648EE86BB170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8CECF-E189-4C02-B002-B0CAE38997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93E0900-EA7A-45E5-83B3-5821FB5434DD}" type="datetime1">
              <a:rPr lang="ru-RU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A78989"/>
                </a:solidFill>
                <a:latin typeface="Calibri" pitchFamily="34" charset="0"/>
              </a:defRPr>
            </a:lvl1pPr>
          </a:lstStyle>
          <a:p>
            <a:r>
              <a:rPr lang="en-US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0F76DD-F33C-4169-B5C4-B32D7E5792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60848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Предоставление компенсации родительской платы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(части родительской платы)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 присмотр и уход за детьми в ГБДОУ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67544" y="6165304"/>
            <a:ext cx="2133600" cy="365125"/>
          </a:xfrm>
        </p:spPr>
        <p:txBody>
          <a:bodyPr/>
          <a:lstStyle/>
          <a:p>
            <a:pPr>
              <a:defRPr/>
            </a:pPr>
            <a:fld id="{636A3060-731B-48A0-A411-A069AD1BFB1B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3A7296-58EF-4E79-AC28-A8ABA7ED7DE9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pic>
        <p:nvPicPr>
          <p:cNvPr id="5122" name="Picture 2" descr="http://investments.academic.ru/pictures/investments/img1995905_politika_liberizatsii_ustupok_v_bankovskoy_sfer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4178424"/>
            <a:ext cx="2304256" cy="2679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328592"/>
          </a:xfrm>
        </p:spPr>
        <p:txBody>
          <a:bodyPr/>
          <a:lstStyle/>
          <a:p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САНКТ-ПЕТЕРБУРГА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 декабря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2014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N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1313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РОДИТЕЛЬСКОЙ ПЛАТЕ ЗА ПРИСМОТР И УХОД ЗА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ДЕТЬМИ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ГОСУДАРСТВЕННЫХ ОБРАЗОВАТЕЛЬНЫХ УЧРЕЖДЕНИЯХ,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РЕАЛИЗУЮЩИХ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ДОШКОЛЬНОГО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ПУНКТОВ 6 И 7 СТАТЬИ 18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САНКТ-ПЕТЕРБУРГА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"СОЦИАЛЬНЫЙ КОДЕКС САНКТ-ПЕТЕРБУРГА"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КОМИТЕТ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ОБРАЗОВАНИЮ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</a:t>
            </a:r>
          </a:p>
          <a:p>
            <a:pPr marL="0" indent="0">
              <a:buNone/>
            </a:pP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САНКТ-ПЕТЕРБУРГА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 марта 2015 г. N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958-р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ПУНКТА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ПОСТАНОВЛЕНИЯ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САНКТ-ПЕТЕРБУРГА  </a:t>
            </a:r>
          </a:p>
          <a:p>
            <a:pPr marL="0" indent="0">
              <a:buNone/>
            </a:pP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ОТ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31.12.2014 N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1313»</a:t>
            </a:r>
          </a:p>
          <a:p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САНКТ-ПЕТЕРБУРГА от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июля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N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622 «О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ПОСТАНОВЛЕНИЯ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САНКТ-ПЕТЕРБУРГА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24.02.2004 N 225, ОТ 31.12.2014 N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1313»</a:t>
            </a:r>
          </a:p>
          <a:p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САНКТ-ПЕТЕРБУРГА от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февраля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N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93 «О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ВНЕСЕНИИ ИЗМЕНЕНИЙ В ПОСТАНОВЛЕНИЕ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САНКТ-ПЕТЕРБУРГА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31.12.2014 N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1313»</a:t>
            </a:r>
          </a:p>
          <a:p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САНКТ-ПЕТЕРБУРГА от 22.11.2011 №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728-132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СОЦИАЛЬНЫЙ </a:t>
            </a:r>
            <a:r>
              <a:rPr lang="ru-RU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 </a:t>
            </a:r>
            <a:r>
              <a:rPr lang="ru-RU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САНКТ-ПЕТЕРБУРГА»</a:t>
            </a:r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E91A80-7F35-46CE-AEFD-5ECBDCE187A4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242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КОМИТЕТА ПО ОБРАЗОВАНИЮ ПРАВИТЕЛЬСТВА САНКТ-ПЕТЕРБУРГА от 3 августа 2015 г. N 3747-р «ОБ УТВЕРЖДЕНИИ АДМИНИСТРАТИВНОГО РЕГЛАМЕНТА АДМИНИСТРАЦИИ РАЙОНА САНКТ-ПЕТЕРБУРГА ПО ПРЕДОСТАВЛЕНИЮ ГОСУДАРСТВЕННОЙ УСЛУГИ ПО ВЫПОЛНЕНИЮ ОТДЕЛЬНЫХ ФУНКЦИЙ ПО ПРЕДОСТАВЛЕНИЮ МЕР СОЦИАЛЬНОЙ ПОДДЕРЖКИ ОТДЕЛЬНЫМ КАТЕГОРИЯМ СЕМЕЙ, ИМЕЮЩИМ ДЕТЕЙ, В ВИДЕ ПРЕДОСТАВЛЕНИЯ КОМПЕНСАЦИИ РОДИТЕЛЬСКОЙ ПЛАТЫ И ЧАСТИ РОДИТЕЛЬСКОЙ ПЛАТЫ ЗА ПРИСМОТР И УХОД ЗА ДЕТЬМИ В ГОСУДАРСТВЕННЫХ ОБРАЗОВАТЕЛЬНЫХ ОРГАНИЗАЦИЯХ, РЕАЛИЗУЮЩИХ ОБРАЗОВАТЕЛЬНЫЕ ПРОГРАММЫ ДОШКОЛЬНОГО ОБРАЗОВАНИЯ, НАХОДЯЩИХСЯ В ВЕДЕНИИ АДМИНИСТРАЦИЙ РАЙОНОВ САНКТ-ПЕТЕРБУРГА» (в ред. Распоряжений Комитета по образованию Правительства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Санкт-Петербурга от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18.04.2016 N 1136-р, от 24.06.2016 N 1777-р, от 24.06.2016 N 1798-р)</a:t>
            </a:r>
          </a:p>
          <a:p>
            <a:pPr marL="0" indent="0">
              <a:buNone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B32DC2-744E-4D1A-AC05-E7FA8994F943}" type="datetime1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E91A80-7F35-46CE-AEFD-5ECBDCE187A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Нормативная база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09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 (законный представитель) подает заявление на предоставление компенсации части родительской платы, компенсации родительской платы:</a:t>
            </a:r>
            <a:endParaRPr lang="ru-RU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7544" y="3429000"/>
            <a:ext cx="4040188" cy="2769171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Многофункциональные центры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935" y="3429000"/>
            <a:ext cx="4041775" cy="2697163"/>
          </a:xfrm>
        </p:spPr>
        <p:txBody>
          <a:bodyPr/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государственных и муниципальных услуг</a:t>
            </a:r>
          </a:p>
          <a:p>
            <a:pPr marL="0" indent="0">
              <a:buNone/>
            </a:pP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gu.spb.ru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F1B597-2AEA-4B92-85A6-D1A1059106A0}" type="datetime1">
              <a:rPr lang="ru-RU" smtClean="0"/>
              <a:pPr>
                <a:defRPr/>
              </a:pPr>
              <a:t>10.11.2016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http://aida.ucoz.ru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16CD90-E74C-4485-9A79-8D95FE43FAF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10" name="Двойная стрелка влево/вверх 9"/>
          <p:cNvSpPr/>
          <p:nvPr/>
        </p:nvSpPr>
        <p:spPr>
          <a:xfrm rot="13456347">
            <a:off x="4035736" y="2433885"/>
            <a:ext cx="1143553" cy="119814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975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8229600" cy="172819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КОМПЕНСАЦИЯ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67544" y="6165304"/>
            <a:ext cx="2133600" cy="365125"/>
          </a:xfrm>
        </p:spPr>
        <p:txBody>
          <a:bodyPr/>
          <a:lstStyle/>
          <a:p>
            <a:pPr>
              <a:defRPr/>
            </a:pPr>
            <a:fld id="{636A3060-731B-48A0-A411-A069AD1BFB1B}" type="datetime1">
              <a:rPr lang="ru-RU" smtClean="0"/>
              <a:pPr>
                <a:defRPr/>
              </a:pPr>
              <a:t>10.11.2016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3A7296-58EF-4E79-AC28-A8ABA7ED7DE9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5122" name="Picture 2" descr="http://investments.academic.ru/pictures/investments/img1995905_politika_liberizatsii_ustupok_v_bankovskoy_sfere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11592" y="404664"/>
            <a:ext cx="1808880" cy="2103512"/>
          </a:xfrm>
          <a:prstGeom prst="rect">
            <a:avLst/>
          </a:prstGeom>
          <a:noFill/>
        </p:spPr>
      </p:pic>
      <p:sp>
        <p:nvSpPr>
          <p:cNvPr id="6" name="Двойная стрелка влево/вверх 5"/>
          <p:cNvSpPr/>
          <p:nvPr/>
        </p:nvSpPr>
        <p:spPr>
          <a:xfrm rot="13456347">
            <a:off x="3928216" y="2436491"/>
            <a:ext cx="1143553" cy="119814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467544" y="3429000"/>
            <a:ext cx="4032448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contourClr>
              <a:schemeClr val="accent6">
                <a:lumMod val="75000"/>
              </a:schemeClr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200" b="1" dirty="0" smtClean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ru-RU" sz="2200" b="1" dirty="0"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Компенсация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части родительской платы (20%, 40%, 50%, 70%)</a:t>
            </a:r>
            <a:b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805631" y="3179577"/>
            <a:ext cx="3960440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contourClr>
              <a:schemeClr val="bg1"/>
            </a:contourClr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Компенсация 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родительской платы (</a:t>
            </a:r>
            <a:r>
              <a:rPr kumimoji="0" lang="ru-RU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бывш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«</a:t>
            </a:r>
            <a:r>
              <a:rPr kumimoji="0" lang="ru-RU" sz="2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невзимание</a:t>
            </a:r>
            <a:r>
              <a:rPr kumimoji="0" lang="ru-RU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»)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345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аздник классический">
  <a:themeElements>
    <a:clrScheme name="Другая 46">
      <a:dk1>
        <a:srgbClr val="76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Праздник классический</Template>
  <TotalTime>2766</TotalTime>
  <Words>292</Words>
  <Application>Microsoft Office PowerPoint</Application>
  <PresentationFormat>Экран (4:3)</PresentationFormat>
  <Paragraphs>34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Праздник классический</vt:lpstr>
      <vt:lpstr>Предоставление компенсации родительской платы  (части родительской платы)  за присмотр и уход за детьми в ГБДОУ</vt:lpstr>
      <vt:lpstr>Нормативная база</vt:lpstr>
      <vt:lpstr>Нормативная база</vt:lpstr>
      <vt:lpstr>Родитель (законный представитель) подает заявление на предоставление компенсации части родительской платы, компенсации родительской платы:</vt:lpstr>
      <vt:lpstr>   КОМПЕНСАЦИЯ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Лена</dc:creator>
  <dc:description>http://aida.ucoz.ru- шаблон</dc:description>
  <cp:lastModifiedBy>admin</cp:lastModifiedBy>
  <cp:revision>143</cp:revision>
  <cp:lastPrinted>2016-10-14T05:41:02Z</cp:lastPrinted>
  <dcterms:created xsi:type="dcterms:W3CDTF">2011-02-06T16:07:37Z</dcterms:created>
  <dcterms:modified xsi:type="dcterms:W3CDTF">2016-11-10T10:31:16Z</dcterms:modified>
  <cp:category>шаблоны к Powerpoint</cp:category>
</cp:coreProperties>
</file>